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60" r:id="rId5"/>
    <p:sldId id="261" r:id="rId6"/>
    <p:sldId id="269" r:id="rId7"/>
    <p:sldId id="262" r:id="rId8"/>
    <p:sldId id="268" r:id="rId9"/>
    <p:sldId id="258" r:id="rId10"/>
    <p:sldId id="267" r:id="rId11"/>
    <p:sldId id="264" r:id="rId12"/>
    <p:sldId id="265" r:id="rId13"/>
    <p:sldId id="266" r:id="rId14"/>
    <p:sldId id="270" r:id="rId15"/>
    <p:sldId id="271" r:id="rId16"/>
    <p:sldId id="283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4" r:id="rId29"/>
    <p:sldId id="285" r:id="rId30"/>
    <p:sldId id="286" r:id="rId31"/>
    <p:sldId id="288" r:id="rId32"/>
    <p:sldId id="289" r:id="rId33"/>
    <p:sldId id="290" r:id="rId34"/>
  </p:sldIdLst>
  <p:sldSz cx="9144000" cy="6858000" type="screen4x3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le medio 2 - Color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6" d="100"/>
          <a:sy n="106" d="100"/>
        </p:scale>
        <p:origin x="-1128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 smtClean="0"/>
              <a:t>Fare clic per modificare lo stile del sottotitolo dello schema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98A93E-823D-4991-AD8C-FFC9A88503C1}" type="datetimeFigureOut">
              <a:rPr lang="it-IT" smtClean="0"/>
              <a:pPr/>
              <a:t>10/03/2014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0ACCA1-3E9C-4366-9BDD-3A8C7F20568E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98A93E-823D-4991-AD8C-FFC9A88503C1}" type="datetimeFigureOut">
              <a:rPr lang="it-IT" smtClean="0"/>
              <a:pPr/>
              <a:t>10/03/2014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0ACCA1-3E9C-4366-9BDD-3A8C7F20568E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98A93E-823D-4991-AD8C-FFC9A88503C1}" type="datetimeFigureOut">
              <a:rPr lang="it-IT" smtClean="0"/>
              <a:pPr/>
              <a:t>10/03/2014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0ACCA1-3E9C-4366-9BDD-3A8C7F20568E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98A93E-823D-4991-AD8C-FFC9A88503C1}" type="datetimeFigureOut">
              <a:rPr lang="it-IT" smtClean="0"/>
              <a:pPr/>
              <a:t>10/03/2014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0ACCA1-3E9C-4366-9BDD-3A8C7F20568E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98A93E-823D-4991-AD8C-FFC9A88503C1}" type="datetimeFigureOut">
              <a:rPr lang="it-IT" smtClean="0"/>
              <a:pPr/>
              <a:t>10/03/2014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0ACCA1-3E9C-4366-9BDD-3A8C7F20568E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98A93E-823D-4991-AD8C-FFC9A88503C1}" type="datetimeFigureOut">
              <a:rPr lang="it-IT" smtClean="0"/>
              <a:pPr/>
              <a:t>10/03/2014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0ACCA1-3E9C-4366-9BDD-3A8C7F20568E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98A93E-823D-4991-AD8C-FFC9A88503C1}" type="datetimeFigureOut">
              <a:rPr lang="it-IT" smtClean="0"/>
              <a:pPr/>
              <a:t>10/03/2014</a:t>
            </a:fld>
            <a:endParaRPr lang="it-IT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0ACCA1-3E9C-4366-9BDD-3A8C7F20568E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98A93E-823D-4991-AD8C-FFC9A88503C1}" type="datetimeFigureOut">
              <a:rPr lang="it-IT" smtClean="0"/>
              <a:pPr/>
              <a:t>10/03/2014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0ACCA1-3E9C-4366-9BDD-3A8C7F20568E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98A93E-823D-4991-AD8C-FFC9A88503C1}" type="datetimeFigureOut">
              <a:rPr lang="it-IT" smtClean="0"/>
              <a:pPr/>
              <a:t>10/03/2014</a:t>
            </a:fld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0ACCA1-3E9C-4366-9BDD-3A8C7F20568E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98A93E-823D-4991-AD8C-FFC9A88503C1}" type="datetimeFigureOut">
              <a:rPr lang="it-IT" smtClean="0"/>
              <a:pPr/>
              <a:t>10/03/2014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0ACCA1-3E9C-4366-9BDD-3A8C7F20568E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98A93E-823D-4991-AD8C-FFC9A88503C1}" type="datetimeFigureOut">
              <a:rPr lang="it-IT" smtClean="0"/>
              <a:pPr/>
              <a:t>10/03/2014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0ACCA1-3E9C-4366-9BDD-3A8C7F20568E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98A93E-823D-4991-AD8C-FFC9A88503C1}" type="datetimeFigureOut">
              <a:rPr lang="it-IT" smtClean="0"/>
              <a:pPr/>
              <a:t>10/03/2014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0ACCA1-3E9C-4366-9BDD-3A8C7F20568E}" type="slidenum">
              <a:rPr lang="it-IT" smtClean="0"/>
              <a:pPr/>
              <a:t>‹N›</a:t>
            </a:fld>
            <a:endParaRPr lang="it-I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899592" y="5157192"/>
            <a:ext cx="7632848" cy="1224136"/>
          </a:xfrm>
        </p:spPr>
        <p:txBody>
          <a:bodyPr>
            <a:normAutofit/>
          </a:bodyPr>
          <a:lstStyle/>
          <a:p>
            <a:r>
              <a:rPr lang="it-IT" b="1" dirty="0" smtClean="0"/>
              <a:t>IL CLIMA DELL’EUROPA</a:t>
            </a:r>
            <a:endParaRPr lang="it-IT" b="1" dirty="0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it-IT" dirty="0" smtClean="0"/>
              <a:t>.</a:t>
            </a:r>
            <a:endParaRPr lang="it-IT" dirty="0"/>
          </a:p>
        </p:txBody>
      </p:sp>
      <p:pic>
        <p:nvPicPr>
          <p:cNvPr id="4" name="Immagine 3" descr="clima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95736" y="548680"/>
            <a:ext cx="4813259" cy="4356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olo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b="1" dirty="0" smtClean="0"/>
              <a:t>I VENTI ATLANTICI</a:t>
            </a:r>
            <a:endParaRPr lang="it-IT" b="1" dirty="0"/>
          </a:p>
        </p:txBody>
      </p:sp>
      <p:pic>
        <p:nvPicPr>
          <p:cNvPr id="4" name="Segnaposto contenuto 3" descr="img040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rcRect l="36929" t="41378" r="25852" b="21044"/>
          <a:stretch>
            <a:fillRect/>
          </a:stretch>
        </p:blipFill>
        <p:spPr>
          <a:xfrm rot="16200000">
            <a:off x="1426624" y="1673536"/>
            <a:ext cx="2545920" cy="3744000"/>
          </a:xfrm>
        </p:spPr>
      </p:pic>
      <p:sp>
        <p:nvSpPr>
          <p:cNvPr id="6" name="Segnaposto contenuto 5"/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/>
          </a:bodyPr>
          <a:lstStyle/>
          <a:p>
            <a:r>
              <a:rPr lang="it-IT" dirty="0" smtClean="0"/>
              <a:t>Dall’Oceano Atlantico soffiano tutto l’anno venti freschi carichi di umidità che portano piogge su gran parte delle coste. Tali piogge diminuiscono procedendo verso est.</a:t>
            </a:r>
          </a:p>
          <a:p>
            <a:r>
              <a:rPr lang="it-IT" dirty="0" smtClean="0"/>
              <a:t>La mancanza di rilievi montuosi importanti  favorisce le precipitazioni.</a:t>
            </a:r>
          </a:p>
          <a:p>
            <a:endParaRPr lang="it-IT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b="1" dirty="0" smtClean="0"/>
              <a:t>ANTICICLONI</a:t>
            </a:r>
            <a:endParaRPr lang="it-IT" b="1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it-IT" dirty="0" smtClean="0"/>
              <a:t>	</a:t>
            </a:r>
          </a:p>
          <a:p>
            <a:r>
              <a:rPr lang="it-IT" sz="4800" dirty="0" smtClean="0"/>
              <a:t>DELLE AZZORRE IN ESTATE</a:t>
            </a:r>
          </a:p>
          <a:p>
            <a:r>
              <a:rPr lang="it-IT" sz="4800" dirty="0" smtClean="0"/>
              <a:t>RUSSO-SIBERIANO IN INVERNO</a:t>
            </a:r>
            <a:endParaRPr lang="it-IT" sz="4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olo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it-IT" b="1" dirty="0" smtClean="0"/>
              <a:t>In estate anticiclone delle Azzorre </a:t>
            </a:r>
            <a:br>
              <a:rPr lang="it-IT" b="1" dirty="0" smtClean="0"/>
            </a:br>
            <a:endParaRPr lang="it-IT" dirty="0"/>
          </a:p>
        </p:txBody>
      </p:sp>
      <p:sp>
        <p:nvSpPr>
          <p:cNvPr id="5" name="Segnaposto contenuto 4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>
              <a:buNone/>
            </a:pPr>
            <a:r>
              <a:rPr lang="it-IT" dirty="0" smtClean="0"/>
              <a:t>	Domina  l’area del Mediterraneo portando tempo caldo, secco e stabile.  Allontana le precipitazioni verso le coste dell’Europa settentrionale e verso le regioni più interne del continente (ad est).</a:t>
            </a:r>
            <a:endParaRPr lang="it-IT" dirty="0"/>
          </a:p>
        </p:txBody>
      </p:sp>
      <p:pic>
        <p:nvPicPr>
          <p:cNvPr id="7" name="Segnaposto contenuto 6" descr="img039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rcRect l="44087" t="31518" r="8864" b="43268"/>
          <a:stretch>
            <a:fillRect/>
          </a:stretch>
        </p:blipFill>
        <p:spPr>
          <a:xfrm>
            <a:off x="5004048" y="2276872"/>
            <a:ext cx="3868144" cy="2880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692696"/>
            <a:ext cx="8229600" cy="724942"/>
          </a:xfrm>
        </p:spPr>
        <p:txBody>
          <a:bodyPr>
            <a:normAutofit fontScale="90000"/>
          </a:bodyPr>
          <a:lstStyle/>
          <a:p>
            <a:r>
              <a:rPr lang="it-IT" b="1" dirty="0" smtClean="0"/>
              <a:t>In inverno anticiclone </a:t>
            </a:r>
            <a:br>
              <a:rPr lang="it-IT" b="1" dirty="0" smtClean="0"/>
            </a:br>
            <a:r>
              <a:rPr lang="it-IT" b="1" dirty="0" smtClean="0"/>
              <a:t>russo –siberiano</a:t>
            </a:r>
            <a:br>
              <a:rPr lang="it-IT" b="1" dirty="0" smtClean="0"/>
            </a:b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>
              <a:buNone/>
            </a:pPr>
            <a:r>
              <a:rPr lang="it-IT" dirty="0" smtClean="0"/>
              <a:t>	Domina l’Europa nord-orientale allargandosi fino all’Europa centrale  e Italia settentrionale. Porta aria fredda e secca. Allontana le precipitazioni verso le coste dell’Europa settentrionale e meridionale.</a:t>
            </a:r>
            <a:endParaRPr lang="it-IT" dirty="0"/>
          </a:p>
        </p:txBody>
      </p:sp>
      <p:pic>
        <p:nvPicPr>
          <p:cNvPr id="5" name="Segnaposto contenuto 4" descr="img039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rcRect l="43211" t="10178" r="8624" b="67548"/>
          <a:stretch>
            <a:fillRect/>
          </a:stretch>
        </p:blipFill>
        <p:spPr>
          <a:xfrm>
            <a:off x="4499992" y="2564904"/>
            <a:ext cx="4129695" cy="2628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olo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b="1" dirty="0" smtClean="0"/>
              <a:t>REGIONI CLIMATICHE EUROPEE</a:t>
            </a:r>
            <a:endParaRPr lang="it-IT" b="1" dirty="0"/>
          </a:p>
        </p:txBody>
      </p:sp>
      <p:sp>
        <p:nvSpPr>
          <p:cNvPr id="6" name="Segnaposto contenuto 5"/>
          <p:cNvSpPr>
            <a:spLocks noGrp="1"/>
          </p:cNvSpPr>
          <p:nvPr>
            <p:ph sz="half" idx="1"/>
          </p:nvPr>
        </p:nvSpPr>
        <p:spPr/>
        <p:txBody>
          <a:bodyPr>
            <a:normAutofit lnSpcReduction="10000"/>
          </a:bodyPr>
          <a:lstStyle/>
          <a:p>
            <a:pPr>
              <a:buNone/>
            </a:pPr>
            <a:r>
              <a:rPr lang="it-IT" dirty="0" smtClean="0"/>
              <a:t>	Dal punto di vista del clima, in Europa si possono distinguere</a:t>
            </a:r>
            <a:r>
              <a:rPr lang="it-IT" b="1" dirty="0" smtClean="0"/>
              <a:t> 5 grandi regioni climatiche  </a:t>
            </a:r>
            <a:r>
              <a:rPr lang="it-IT" dirty="0" smtClean="0"/>
              <a:t>che si differenziano a seconda di come i diversi fattori cambiano e/o si combinano tra loro.</a:t>
            </a:r>
          </a:p>
          <a:p>
            <a:pPr>
              <a:buNone/>
            </a:pPr>
            <a:endParaRPr lang="it-IT" dirty="0"/>
          </a:p>
        </p:txBody>
      </p:sp>
      <p:sp>
        <p:nvSpPr>
          <p:cNvPr id="7" name="Segnaposto contenuto 6"/>
          <p:cNvSpPr>
            <a:spLocks noGrp="1"/>
          </p:cNvSpPr>
          <p:nvPr>
            <p:ph sz="half" idx="2"/>
          </p:nvPr>
        </p:nvSpPr>
        <p:spPr/>
        <p:txBody>
          <a:bodyPr>
            <a:normAutofit lnSpcReduction="10000"/>
          </a:bodyPr>
          <a:lstStyle/>
          <a:p>
            <a:r>
              <a:rPr lang="it-IT" dirty="0" smtClean="0"/>
              <a:t>REGIONE DEL CLIMA SUBARTICO</a:t>
            </a:r>
          </a:p>
          <a:p>
            <a:r>
              <a:rPr lang="it-IT" dirty="0" smtClean="0"/>
              <a:t>REGIONE DEL CLIMA ATLANTICO</a:t>
            </a:r>
          </a:p>
          <a:p>
            <a:r>
              <a:rPr lang="it-IT" dirty="0" smtClean="0"/>
              <a:t>REGIONE DEL CLIMA CONTINENTALE</a:t>
            </a:r>
          </a:p>
          <a:p>
            <a:r>
              <a:rPr lang="it-IT" dirty="0" smtClean="0"/>
              <a:t>REGIONE DEL CLIMA MEDITERRANEO</a:t>
            </a:r>
          </a:p>
          <a:p>
            <a:r>
              <a:rPr lang="it-IT" dirty="0" smtClean="0"/>
              <a:t>REGIONE DEL CLIMA ALPINO</a:t>
            </a:r>
            <a:endParaRPr lang="it-IT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olo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Le regioni climatiche europee</a:t>
            </a:r>
            <a:endParaRPr lang="it-IT" dirty="0"/>
          </a:p>
        </p:txBody>
      </p:sp>
      <p:pic>
        <p:nvPicPr>
          <p:cNvPr id="7" name="Segnaposto contenuto 6" descr="img04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t="5405" r="36864" b="46865"/>
          <a:stretch>
            <a:fillRect/>
          </a:stretch>
        </p:blipFill>
        <p:spPr>
          <a:xfrm>
            <a:off x="683568" y="1556792"/>
            <a:ext cx="4810206" cy="5004000"/>
          </a:xfrm>
        </p:spPr>
      </p:pic>
      <p:pic>
        <p:nvPicPr>
          <p:cNvPr id="8" name="Immagine 7" descr="img041.jpg"/>
          <p:cNvPicPr>
            <a:picLocks noChangeAspect="1"/>
          </p:cNvPicPr>
          <p:nvPr/>
        </p:nvPicPr>
        <p:blipFill>
          <a:blip r:embed="rId3" cstate="print"/>
          <a:srcRect l="70309" t="7413" r="7175" b="77844"/>
          <a:stretch>
            <a:fillRect/>
          </a:stretch>
        </p:blipFill>
        <p:spPr>
          <a:xfrm>
            <a:off x="5580112" y="1556792"/>
            <a:ext cx="2880320" cy="280831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b="1" dirty="0" smtClean="0"/>
              <a:t>AMBIENTI NATURALI O BIOMI</a:t>
            </a:r>
            <a:endParaRPr lang="it-IT" b="1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it-IT" sz="3600" dirty="0" smtClean="0"/>
              <a:t>AD OGNI REGIONE CLIMATICA CORRISPONDE UN DETERMINATO BIOMA O AMBIENTE NATURALE, CARATTERIZZATO DA VEGETAZIONE  E  SPECIE ANIMALI SPECIFICHE.</a:t>
            </a:r>
          </a:p>
          <a:p>
            <a:pPr algn="ctr">
              <a:buNone/>
            </a:pPr>
            <a:r>
              <a:rPr lang="it-IT" sz="3600" dirty="0" smtClean="0"/>
              <a:t>I biomi sono stati modificati nel tempo dalla presenza/intervento dell’uomo.</a:t>
            </a:r>
            <a:endParaRPr lang="it-IT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b="1" dirty="0" smtClean="0"/>
              <a:t>CLIMA SUBARTICO</a:t>
            </a:r>
            <a:endParaRPr lang="it-IT" b="1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>
              <a:buNone/>
            </a:pPr>
            <a:r>
              <a:rPr lang="it-IT" dirty="0" smtClean="0"/>
              <a:t>	Zone più a nord del continente, vicine al circolo polare artico:  Islanda, coste settentrionali della Penisola Scandinava e della Russia.</a:t>
            </a:r>
          </a:p>
          <a:p>
            <a:pPr>
              <a:buNone/>
            </a:pPr>
            <a:r>
              <a:rPr lang="it-IT" dirty="0" smtClean="0"/>
              <a:t>	Basse temperature, inverni lunghi ed estati brevi e fresche.</a:t>
            </a:r>
          </a:p>
          <a:p>
            <a:pPr>
              <a:buNone/>
            </a:pPr>
            <a:r>
              <a:rPr lang="it-IT" dirty="0" smtClean="0"/>
              <a:t>	Neve e ghiaccio ricoprono il suolo per buona parte dell’anno. In estate il terreno rimane ghiacciato negli strati inferiori (</a:t>
            </a:r>
            <a:r>
              <a:rPr lang="it-IT" i="1" dirty="0" smtClean="0"/>
              <a:t>permafrost</a:t>
            </a:r>
            <a:r>
              <a:rPr lang="it-IT" dirty="0" smtClean="0"/>
              <a:t>).</a:t>
            </a:r>
          </a:p>
          <a:p>
            <a:pPr>
              <a:buNone/>
            </a:pPr>
            <a:r>
              <a:rPr lang="it-IT" dirty="0" smtClean="0"/>
              <a:t>	Precipitazioni scarse, prevalentemente nevose.</a:t>
            </a:r>
            <a:endParaRPr lang="it-IT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b="1" dirty="0" smtClean="0"/>
              <a:t>TUNDRA</a:t>
            </a:r>
            <a:endParaRPr lang="it-IT" b="1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it-IT" dirty="0" smtClean="0"/>
              <a:t>	L’ambiente caratteristico della regione subartica è la TUNDRA (= pianura senza alberi, in lappone).</a:t>
            </a:r>
          </a:p>
          <a:p>
            <a:pPr>
              <a:buNone/>
            </a:pPr>
            <a:r>
              <a:rPr lang="it-IT" dirty="0" smtClean="0"/>
              <a:t>	Il suolo ghiacciato per molti mesi impedisce la crescita di piante ad alto fusto; crescono solo pochi arbusti, erbe, muschi e licheni.</a:t>
            </a:r>
          </a:p>
          <a:p>
            <a:pPr>
              <a:buNone/>
            </a:pPr>
            <a:r>
              <a:rPr lang="it-IT" dirty="0" smtClean="0"/>
              <a:t>	Specie animali: piccoli mammiferi come i lemming e le volpi artiche. In estate giungono anche renne, buoi muschiati e volpi bianche.</a:t>
            </a:r>
          </a:p>
          <a:p>
            <a:pPr>
              <a:buNone/>
            </a:pPr>
            <a:r>
              <a:rPr lang="it-IT" dirty="0" smtClean="0"/>
              <a:t>	Numerosi insetti e uccelli come le pernici bianche e le civette delle </a:t>
            </a:r>
            <a:r>
              <a:rPr lang="it-IT" dirty="0" smtClean="0"/>
              <a:t>nevi.</a:t>
            </a:r>
            <a:endParaRPr lang="it-IT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b="1" dirty="0" smtClean="0"/>
              <a:t>CLIMA ATLANTICO</a:t>
            </a:r>
            <a:endParaRPr lang="it-IT" b="1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539552" y="1600200"/>
            <a:ext cx="8147248" cy="4525963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it-IT" dirty="0" smtClean="0"/>
              <a:t>	</a:t>
            </a:r>
            <a:r>
              <a:rPr lang="it-IT" sz="3500" dirty="0" smtClean="0"/>
              <a:t>Interessa le aree affacciate sull’Oceano Atlantico	: Penisola Iberica, Regione Francese, Irlanda e Regno Unito, Norvegia, Danimarca e Svezia meridionale.</a:t>
            </a:r>
          </a:p>
          <a:p>
            <a:pPr>
              <a:buNone/>
            </a:pPr>
            <a:r>
              <a:rPr lang="it-IT" sz="3500" dirty="0" smtClean="0"/>
              <a:t>	Temperature miti in inverno (Corrente del Golfo) e fresche in estate; bassa escursione termica e </a:t>
            </a:r>
            <a:r>
              <a:rPr lang="it-IT" sz="3500" b="1" dirty="0" smtClean="0"/>
              <a:t>abbondanti precipitazioni</a:t>
            </a:r>
            <a:r>
              <a:rPr lang="it-IT" sz="3500" dirty="0" smtClean="0"/>
              <a:t>. L’abbondante umidità porta alla formazione di </a:t>
            </a:r>
            <a:r>
              <a:rPr lang="it-IT" sz="3500" b="1" dirty="0" smtClean="0"/>
              <a:t>nebbie</a:t>
            </a:r>
            <a:r>
              <a:rPr lang="it-IT" sz="3500" dirty="0" smtClean="0"/>
              <a:t> in molti mesi dell’anno.</a:t>
            </a:r>
          </a:p>
          <a:p>
            <a:pPr>
              <a:buNone/>
            </a:pPr>
            <a:r>
              <a:rPr lang="it-IT" dirty="0" smtClean="0"/>
              <a:t>	</a:t>
            </a:r>
            <a:endParaRPr lang="it-IT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1124744"/>
            <a:ext cx="8229600" cy="1080120"/>
          </a:xfrm>
        </p:spPr>
        <p:txBody>
          <a:bodyPr>
            <a:normAutofit fontScale="90000"/>
          </a:bodyPr>
          <a:lstStyle/>
          <a:p>
            <a:r>
              <a:rPr lang="it-IT" b="1" dirty="0" smtClean="0"/>
              <a:t>Fattori che influenzano il clima europeo</a:t>
            </a:r>
            <a:endParaRPr lang="it-IT" b="1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57200" y="2708920"/>
            <a:ext cx="8229600" cy="3417243"/>
          </a:xfrm>
        </p:spPr>
        <p:txBody>
          <a:bodyPr>
            <a:normAutofit/>
          </a:bodyPr>
          <a:lstStyle/>
          <a:p>
            <a:r>
              <a:rPr lang="it-IT" dirty="0" smtClean="0"/>
              <a:t>LATITUDINE</a:t>
            </a:r>
          </a:p>
          <a:p>
            <a:r>
              <a:rPr lang="it-IT" dirty="0" smtClean="0"/>
              <a:t>VICINANZA AL MARE (MARITTIMITA’)</a:t>
            </a:r>
          </a:p>
          <a:p>
            <a:r>
              <a:rPr lang="it-IT" dirty="0" smtClean="0"/>
              <a:t>CORRENTI MARINE</a:t>
            </a:r>
          </a:p>
          <a:p>
            <a:r>
              <a:rPr lang="it-IT" dirty="0" smtClean="0"/>
              <a:t>DISPOSIZIONE DELLE CATENE MONTUOSE</a:t>
            </a:r>
          </a:p>
          <a:p>
            <a:pPr>
              <a:buNone/>
            </a:pPr>
            <a:r>
              <a:rPr lang="it-IT" dirty="0" smtClean="0"/>
              <a:t> </a:t>
            </a:r>
            <a:endParaRPr lang="it-IT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b="1" dirty="0" smtClean="0"/>
              <a:t>BRUGHIERA</a:t>
            </a:r>
            <a:endParaRPr lang="it-IT" b="1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it-IT" dirty="0" smtClean="0"/>
              <a:t>E’ il paesaggio naturale tipico della regione atlantica, soprattutto dove il suolo non è molto fertile e riescono a crescere solo piante erbacee  e arbustive come l’erica, la ginestra e il </a:t>
            </a:r>
            <a:r>
              <a:rPr lang="it-IT" dirty="0" err="1" smtClean="0"/>
              <a:t>brugo</a:t>
            </a:r>
            <a:r>
              <a:rPr lang="it-IT" dirty="0" smtClean="0"/>
              <a:t>.</a:t>
            </a:r>
          </a:p>
          <a:p>
            <a:r>
              <a:rPr lang="it-IT" dirty="0" smtClean="0"/>
              <a:t>Questo paesaggio è diffuso in Irlanda, Inghilterra, Norvegia e Germania (sotto i 200 m. </a:t>
            </a:r>
            <a:r>
              <a:rPr lang="it-IT" dirty="0" err="1" smtClean="0"/>
              <a:t>slm</a:t>
            </a:r>
            <a:r>
              <a:rPr lang="it-IT" dirty="0" smtClean="0"/>
              <a:t>).</a:t>
            </a:r>
          </a:p>
          <a:p>
            <a:r>
              <a:rPr lang="it-IT" dirty="0" smtClean="0"/>
              <a:t>Fauna: cervi, pernici bianche, lepri, volpi, scoiattoli .</a:t>
            </a:r>
          </a:p>
          <a:p>
            <a:endParaRPr lang="it-IT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b="1" dirty="0" smtClean="0"/>
              <a:t>CLIMA MEDITERRANEO</a:t>
            </a:r>
            <a:endParaRPr lang="it-IT" b="1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t-IT" dirty="0" smtClean="0"/>
              <a:t>Interessa tutta l’area del Mediterraneo, dalla Penisola Iberica al Mar Nero.</a:t>
            </a:r>
          </a:p>
          <a:p>
            <a:r>
              <a:rPr lang="it-IT" dirty="0" smtClean="0"/>
              <a:t>Clima mite: inverni freschi e piovosi, estati calde e aride.</a:t>
            </a:r>
          </a:p>
          <a:p>
            <a:r>
              <a:rPr lang="it-IT" dirty="0" smtClean="0"/>
              <a:t>Precipitazioni irregolari.</a:t>
            </a:r>
            <a:endParaRPr lang="it-IT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it-IT" b="1" dirty="0" smtClean="0"/>
              <a:t>FORESTA E MACCHIA MEDITERRANEA</a:t>
            </a:r>
            <a:endParaRPr lang="it-IT" b="1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it-IT" b="1" dirty="0" smtClean="0"/>
              <a:t>Foresta mediterranea</a:t>
            </a:r>
            <a:r>
              <a:rPr lang="it-IT" dirty="0" smtClean="0"/>
              <a:t>: oggi quasi del tutto scomparsa, era costituita da pini, querce da sughero e lecci. Oggi l’uomo vi ha inserito olivi, viti e piante da frutto.</a:t>
            </a:r>
          </a:p>
          <a:p>
            <a:r>
              <a:rPr lang="it-IT" b="1" dirty="0" smtClean="0"/>
              <a:t>Macchia mediterranea</a:t>
            </a:r>
            <a:r>
              <a:rPr lang="it-IT" dirty="0" smtClean="0"/>
              <a:t>: arbusti, piccoli alberi e cespugli come il corbezzolo, il mirto e la ginestra. Fino ad un secolo fa era molto estesa; oggi ridotta e degradata da intervento dell’uomo.</a:t>
            </a:r>
          </a:p>
          <a:p>
            <a:r>
              <a:rPr lang="it-IT" b="1" dirty="0" smtClean="0"/>
              <a:t>Fauna: </a:t>
            </a:r>
            <a:r>
              <a:rPr lang="it-IT" dirty="0" smtClean="0"/>
              <a:t>lupi, cinghiali, mufloni, volpi, lepri, caprioli, istrici, daini, rettili e uccelli.</a:t>
            </a:r>
            <a:endParaRPr lang="it-IT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b="1" dirty="0" smtClean="0"/>
              <a:t>CLIMA ALPINO</a:t>
            </a:r>
            <a:endParaRPr lang="it-IT" b="1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it-IT" dirty="0" smtClean="0"/>
              <a:t>Interessa le regioni con maggior altitudine (oltre i 2.000 – 2.500 metri </a:t>
            </a:r>
            <a:r>
              <a:rPr lang="it-IT" dirty="0" err="1" smtClean="0"/>
              <a:t>slm</a:t>
            </a:r>
            <a:r>
              <a:rPr lang="it-IT" dirty="0" smtClean="0"/>
              <a:t>).</a:t>
            </a:r>
          </a:p>
          <a:p>
            <a:r>
              <a:rPr lang="it-IT" dirty="0" smtClean="0"/>
              <a:t>I caratteri del clima sono simili a quelli delle regioni subartiche, con inverni freddi e nevosi  ed estati brevi e fresche.</a:t>
            </a:r>
          </a:p>
          <a:p>
            <a:r>
              <a:rPr lang="it-IT" dirty="0" smtClean="0"/>
              <a:t>Viene chiamato alpino perché è tipico della  regione delle Alpi</a:t>
            </a:r>
            <a:r>
              <a:rPr lang="it-IT" dirty="0" smtClean="0"/>
              <a:t>.</a:t>
            </a:r>
          </a:p>
          <a:p>
            <a:r>
              <a:rPr lang="it-IT" dirty="0" smtClean="0"/>
              <a:t>Il bioma del clima alpino varia dalla foresta di latifoglie alla foresta di conifere fino alla tundra.</a:t>
            </a:r>
            <a:endParaRPr lang="it-IT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b="1" dirty="0" smtClean="0"/>
              <a:t>CLIMA CONTINENTALE</a:t>
            </a:r>
            <a:endParaRPr lang="it-IT" b="1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it-IT" dirty="0" smtClean="0"/>
              <a:t>	E’ caratterizzato dalla lontananza dal mare (e quindi dalla sua influenza mitigatrice). Per questo si hanno inverni freddi ed estati calde, con elevata escursione termica.</a:t>
            </a:r>
          </a:p>
          <a:p>
            <a:pPr>
              <a:buNone/>
            </a:pPr>
            <a:r>
              <a:rPr lang="it-IT" dirty="0" smtClean="0"/>
              <a:t>	Si distinguono ulteriori 4 aree: </a:t>
            </a:r>
          </a:p>
          <a:p>
            <a:r>
              <a:rPr lang="it-IT" dirty="0" smtClean="0"/>
              <a:t>CONTINENTALE FREDDO</a:t>
            </a:r>
          </a:p>
          <a:p>
            <a:r>
              <a:rPr lang="it-IT" dirty="0" smtClean="0"/>
              <a:t>CONTINENTALE TEMPERATO</a:t>
            </a:r>
          </a:p>
          <a:p>
            <a:r>
              <a:rPr lang="it-IT" dirty="0" smtClean="0"/>
              <a:t>CONTINENTALE ARIDO</a:t>
            </a:r>
          </a:p>
          <a:p>
            <a:r>
              <a:rPr lang="it-IT" dirty="0" smtClean="0"/>
              <a:t>SUBCONTINENTALE</a:t>
            </a:r>
          </a:p>
          <a:p>
            <a:pPr lvl="4"/>
            <a:endParaRPr lang="it-IT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CONTINENTALE FREDDO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t-IT" dirty="0" smtClean="0"/>
              <a:t>Comprende le zone più fredde intorno al Mar Baltico e il Bassopiano Sarmatico.</a:t>
            </a:r>
          </a:p>
          <a:p>
            <a:r>
              <a:rPr lang="it-IT" dirty="0" smtClean="0"/>
              <a:t>Inverni  molto rigidi ed estati fresche.</a:t>
            </a:r>
          </a:p>
          <a:p>
            <a:r>
              <a:rPr lang="it-IT" dirty="0" smtClean="0"/>
              <a:t>Precipitazioni invernali nevose che ricoprono il terreno per molto tempo.</a:t>
            </a:r>
            <a:endParaRPr lang="it-IT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b="1" dirty="0" smtClean="0"/>
              <a:t>TAIGA</a:t>
            </a:r>
            <a:endParaRPr lang="it-IT" b="1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it-IT" dirty="0" smtClean="0"/>
              <a:t>	E’ la grande foresta di conifere (detta anche foresta boreale) che si estende dalla Scandinavia agli Urali e oltre.</a:t>
            </a:r>
          </a:p>
          <a:p>
            <a:pPr>
              <a:buNone/>
            </a:pPr>
            <a:r>
              <a:rPr lang="it-IT" dirty="0" smtClean="0"/>
              <a:t>	Abeti, pini e larici, alberi cioè che si adattano al clima rigido.</a:t>
            </a:r>
          </a:p>
          <a:p>
            <a:pPr>
              <a:buNone/>
            </a:pPr>
            <a:r>
              <a:rPr lang="it-IT" dirty="0" smtClean="0"/>
              <a:t>	Nelle zone più a sud si trovano anche latifoglie (betulle, pioppi e frassini).</a:t>
            </a:r>
          </a:p>
          <a:p>
            <a:pPr>
              <a:buNone/>
            </a:pPr>
            <a:r>
              <a:rPr lang="it-IT" dirty="0" smtClean="0"/>
              <a:t>	E’ il regno di molti mammiferi che durante la stagione estiva si spostano anche verso la tundra (alci, lupi, linci, orsi, ermellini, castori, renne, buoi muschiati …)</a:t>
            </a:r>
            <a:endParaRPr lang="it-IT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CLIMA CONTINENTALE TEMPERATO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t-IT" dirty="0" smtClean="0"/>
              <a:t>E’ il clima della regione centro-orientale, dalla Germania alla Polonia, della Pianura Padana  e delle zone interne dei Balcani.</a:t>
            </a:r>
          </a:p>
          <a:p>
            <a:r>
              <a:rPr lang="it-IT" dirty="0" smtClean="0"/>
              <a:t>Temperature miti e precipitazioni abbondanti diffuse nell’arco dell’anno.</a:t>
            </a:r>
            <a:endParaRPr lang="it-IT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b="1" dirty="0" smtClean="0"/>
              <a:t>FORESTA TEMPERATA</a:t>
            </a:r>
            <a:endParaRPr lang="it-IT" b="1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it-IT" dirty="0" smtClean="0"/>
              <a:t>	Anticamente gran parte dell’Europa continentale era coperta da foreste di alberi che perdevano le foglie in autunno e le rimettevano in primavera (</a:t>
            </a:r>
            <a:r>
              <a:rPr lang="it-IT" dirty="0" err="1" smtClean="0"/>
              <a:t>caducifoglie</a:t>
            </a:r>
            <a:r>
              <a:rPr lang="it-IT" dirty="0" smtClean="0"/>
              <a:t> come faggi, querce, frassini, aceri, pioppi, tigli, betulle …).</a:t>
            </a:r>
          </a:p>
          <a:p>
            <a:pPr>
              <a:buNone/>
            </a:pPr>
            <a:r>
              <a:rPr lang="it-IT" dirty="0" smtClean="0"/>
              <a:t>	Questa fitta foresta aveva anche un ricco sottobosco fatto di arbusti, erbe e muschi.</a:t>
            </a:r>
          </a:p>
          <a:p>
            <a:pPr>
              <a:buNone/>
            </a:pPr>
            <a:r>
              <a:rPr lang="it-IT" dirty="0" smtClean="0"/>
              <a:t>	La fauna era costituita da numerose specie di mammiferi come marmotte, tassi, scoiattoli, linci, lupi, cervi, orsi, caprioli, bisonti, buoi e cavalli selvatici.</a:t>
            </a:r>
          </a:p>
          <a:p>
            <a:pPr>
              <a:buNone/>
            </a:pPr>
            <a:r>
              <a:rPr lang="it-IT" dirty="0" smtClean="0"/>
              <a:t>	Oggi questa foresta è quasi del tutto scomparsa a causa dell’intervento dell’uomo.</a:t>
            </a:r>
            <a:endParaRPr lang="it-IT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b="1" dirty="0" smtClean="0"/>
              <a:t>PRATERIA</a:t>
            </a:r>
            <a:r>
              <a:rPr lang="it-IT" dirty="0" smtClean="0"/>
              <a:t> 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t-IT" dirty="0" smtClean="0"/>
              <a:t>Vasta pianura costituita da piante erbacee (graminacee e leguminose) con radi arbusti, tipica delle zone temperate continentali con piogge scarse.</a:t>
            </a:r>
          </a:p>
          <a:p>
            <a:r>
              <a:rPr lang="it-IT" dirty="0" smtClean="0"/>
              <a:t>E’ il bioma che si alternava alla foresta temperata.</a:t>
            </a:r>
          </a:p>
          <a:p>
            <a:r>
              <a:rPr lang="it-IT" dirty="0" smtClean="0"/>
              <a:t>Fauna: lupi, volpi, lepri, piccoli roditori e uccelli rapaci.</a:t>
            </a:r>
            <a:endParaRPr lang="it-IT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b="1" dirty="0" smtClean="0"/>
              <a:t>LATITUDINE</a:t>
            </a:r>
            <a:endParaRPr lang="it-IT" b="1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t-IT" dirty="0" smtClean="0"/>
              <a:t>E’ LA DISTANZA </a:t>
            </a:r>
            <a:r>
              <a:rPr lang="it-IT" dirty="0" err="1" smtClean="0"/>
              <a:t>DI</a:t>
            </a:r>
            <a:r>
              <a:rPr lang="it-IT" dirty="0" smtClean="0"/>
              <a:t> UN PUNTO DALL’EQUATORE.</a:t>
            </a:r>
          </a:p>
          <a:p>
            <a:r>
              <a:rPr lang="it-IT" dirty="0" smtClean="0"/>
              <a:t>L’Europa è compresa tra 35° e 71° N di latitudine, quindi nella zona temperata boreale (clima né troppo caldo né troppo freddo).</a:t>
            </a:r>
            <a:endParaRPr lang="it-IT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CLIMA CONTINENTALE ARIDO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t-IT" dirty="0" smtClean="0"/>
              <a:t>Interessa l’area meridionale dell’Europa, fra il Mar Nero e il Mar Caspio. </a:t>
            </a:r>
          </a:p>
          <a:p>
            <a:r>
              <a:rPr lang="it-IT" dirty="0" smtClean="0"/>
              <a:t>Qui gli inverni sono freddi e le estati calde (da -10° a 30°).</a:t>
            </a:r>
          </a:p>
          <a:p>
            <a:r>
              <a:rPr lang="it-IT" dirty="0" smtClean="0"/>
              <a:t>La piovosità è bassa quindi alcune zone sono quasi desertiche.</a:t>
            </a:r>
            <a:endParaRPr lang="it-IT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it-IT" b="1" dirty="0" smtClean="0"/>
              <a:t>STEPPA</a:t>
            </a:r>
            <a:endParaRPr lang="it-IT" b="1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t-IT" dirty="0" smtClean="0"/>
              <a:t>Nelle zone con clima continentale arido le praterie si trasformano in steppe, distese pianeggianti con erbe rade e secche per la scarsità di piogge.</a:t>
            </a:r>
          </a:p>
          <a:p>
            <a:r>
              <a:rPr lang="it-IT" dirty="0" smtClean="0"/>
              <a:t>L’antica steppa europea è stata modificata dall’uomo. </a:t>
            </a:r>
            <a:endParaRPr lang="it-IT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Ricapitolando</a:t>
            </a:r>
            <a:endParaRPr lang="it-IT" dirty="0"/>
          </a:p>
        </p:txBody>
      </p:sp>
      <p:sp>
        <p:nvSpPr>
          <p:cNvPr id="4" name="Segnaposto testo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it-IT" dirty="0" smtClean="0"/>
              <a:t>Regioni climatiche </a:t>
            </a:r>
            <a:endParaRPr lang="it-IT" dirty="0"/>
          </a:p>
        </p:txBody>
      </p:sp>
      <p:sp>
        <p:nvSpPr>
          <p:cNvPr id="5" name="Segnaposto contenuto 4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it-IT" dirty="0" smtClean="0"/>
              <a:t>Clima subartico</a:t>
            </a:r>
          </a:p>
          <a:p>
            <a:r>
              <a:rPr lang="it-IT" dirty="0" smtClean="0"/>
              <a:t>Clima continentale</a:t>
            </a:r>
          </a:p>
          <a:p>
            <a:pPr lvl="1"/>
            <a:r>
              <a:rPr lang="it-IT" dirty="0" smtClean="0"/>
              <a:t>Freddo</a:t>
            </a:r>
          </a:p>
          <a:p>
            <a:pPr lvl="1"/>
            <a:r>
              <a:rPr lang="it-IT" dirty="0" err="1" smtClean="0"/>
              <a:t>Subcontinentale</a:t>
            </a:r>
            <a:endParaRPr lang="it-IT" dirty="0" smtClean="0"/>
          </a:p>
          <a:p>
            <a:pPr lvl="1"/>
            <a:r>
              <a:rPr lang="it-IT" dirty="0" smtClean="0"/>
              <a:t>Temperato</a:t>
            </a:r>
          </a:p>
          <a:p>
            <a:pPr lvl="1"/>
            <a:r>
              <a:rPr lang="it-IT" dirty="0" smtClean="0"/>
              <a:t>Arido</a:t>
            </a:r>
          </a:p>
          <a:p>
            <a:r>
              <a:rPr lang="it-IT" dirty="0" smtClean="0"/>
              <a:t>Clima atlantico</a:t>
            </a:r>
          </a:p>
          <a:p>
            <a:r>
              <a:rPr lang="it-IT" dirty="0" smtClean="0"/>
              <a:t>Clima Mediterraneo</a:t>
            </a:r>
          </a:p>
          <a:p>
            <a:r>
              <a:rPr lang="it-IT" dirty="0" smtClean="0"/>
              <a:t>Clima Alpino</a:t>
            </a:r>
          </a:p>
          <a:p>
            <a:pPr lvl="1">
              <a:buNone/>
            </a:pPr>
            <a:endParaRPr lang="it-IT" dirty="0" smtClean="0"/>
          </a:p>
        </p:txBody>
      </p:sp>
      <p:sp>
        <p:nvSpPr>
          <p:cNvPr id="6" name="Segnaposto testo 5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pPr algn="ctr"/>
            <a:r>
              <a:rPr lang="it-IT" dirty="0" smtClean="0"/>
              <a:t>Biomi</a:t>
            </a:r>
            <a:endParaRPr lang="it-IT" dirty="0"/>
          </a:p>
        </p:txBody>
      </p:sp>
      <p:sp>
        <p:nvSpPr>
          <p:cNvPr id="7" name="Segnaposto contenuto 6"/>
          <p:cNvSpPr>
            <a:spLocks noGrp="1"/>
          </p:cNvSpPr>
          <p:nvPr>
            <p:ph sz="quarter" idx="4"/>
          </p:nvPr>
        </p:nvSpPr>
        <p:spPr/>
        <p:txBody>
          <a:bodyPr>
            <a:normAutofit lnSpcReduction="10000"/>
          </a:bodyPr>
          <a:lstStyle/>
          <a:p>
            <a:r>
              <a:rPr lang="it-IT" dirty="0" smtClean="0"/>
              <a:t>Tundra</a:t>
            </a:r>
          </a:p>
          <a:p>
            <a:endParaRPr lang="it-IT" dirty="0" smtClean="0"/>
          </a:p>
          <a:p>
            <a:r>
              <a:rPr lang="it-IT" dirty="0" smtClean="0"/>
              <a:t>Taiga</a:t>
            </a:r>
          </a:p>
          <a:p>
            <a:r>
              <a:rPr lang="it-IT" dirty="0" smtClean="0"/>
              <a:t>Prateria</a:t>
            </a:r>
          </a:p>
          <a:p>
            <a:r>
              <a:rPr lang="it-IT" dirty="0" smtClean="0"/>
              <a:t>Foresta Temperata</a:t>
            </a:r>
          </a:p>
          <a:p>
            <a:r>
              <a:rPr lang="it-IT" dirty="0" smtClean="0"/>
              <a:t>Steppa</a:t>
            </a:r>
          </a:p>
          <a:p>
            <a:r>
              <a:rPr lang="it-IT" dirty="0" smtClean="0"/>
              <a:t>Brughiera</a:t>
            </a:r>
          </a:p>
          <a:p>
            <a:r>
              <a:rPr lang="it-IT" dirty="0" smtClean="0"/>
              <a:t>Foresta/Macchia </a:t>
            </a:r>
            <a:r>
              <a:rPr lang="it-IT" dirty="0" err="1" smtClean="0"/>
              <a:t>Med</a:t>
            </a:r>
            <a:r>
              <a:rPr lang="it-IT" dirty="0" smtClean="0"/>
              <a:t>.</a:t>
            </a:r>
          </a:p>
          <a:p>
            <a:r>
              <a:rPr lang="it-IT" dirty="0" smtClean="0"/>
              <a:t>Tundra/Taiga/Foresta</a:t>
            </a:r>
            <a:endParaRPr lang="it-IT" dirty="0" smtClean="0"/>
          </a:p>
          <a:p>
            <a:endParaRPr lang="it-IT" dirty="0" smtClean="0"/>
          </a:p>
          <a:p>
            <a:endParaRPr lang="it-IT" dirty="0"/>
          </a:p>
        </p:txBody>
      </p:sp>
      <p:cxnSp>
        <p:nvCxnSpPr>
          <p:cNvPr id="9" name="Connettore 2 8"/>
          <p:cNvCxnSpPr/>
          <p:nvPr/>
        </p:nvCxnSpPr>
        <p:spPr>
          <a:xfrm>
            <a:off x="2915816" y="2420888"/>
            <a:ext cx="1728192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Connettore 2 10"/>
          <p:cNvCxnSpPr/>
          <p:nvPr/>
        </p:nvCxnSpPr>
        <p:spPr>
          <a:xfrm flipV="1">
            <a:off x="2267744" y="3212976"/>
            <a:ext cx="2304256" cy="7200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Connettore 2 12"/>
          <p:cNvCxnSpPr/>
          <p:nvPr/>
        </p:nvCxnSpPr>
        <p:spPr>
          <a:xfrm>
            <a:off x="2627784" y="4005064"/>
            <a:ext cx="1872208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Connettore 2 14"/>
          <p:cNvCxnSpPr/>
          <p:nvPr/>
        </p:nvCxnSpPr>
        <p:spPr>
          <a:xfrm>
            <a:off x="1979712" y="4293096"/>
            <a:ext cx="2664296" cy="7200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Connettore 2 16"/>
          <p:cNvCxnSpPr/>
          <p:nvPr/>
        </p:nvCxnSpPr>
        <p:spPr>
          <a:xfrm>
            <a:off x="2915816" y="4797152"/>
            <a:ext cx="1728192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Connettore 2 18"/>
          <p:cNvCxnSpPr/>
          <p:nvPr/>
        </p:nvCxnSpPr>
        <p:spPr>
          <a:xfrm flipV="1">
            <a:off x="3491880" y="5229200"/>
            <a:ext cx="1080120" cy="7200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Connettore 2 20"/>
          <p:cNvCxnSpPr/>
          <p:nvPr/>
        </p:nvCxnSpPr>
        <p:spPr>
          <a:xfrm flipV="1">
            <a:off x="2555776" y="5589240"/>
            <a:ext cx="2088232" cy="7200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Connettore 2 22"/>
          <p:cNvCxnSpPr/>
          <p:nvPr/>
        </p:nvCxnSpPr>
        <p:spPr>
          <a:xfrm flipV="1">
            <a:off x="3275856" y="3573016"/>
            <a:ext cx="1296144" cy="7200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olo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.</a:t>
            </a:r>
            <a:endParaRPr lang="it-IT" dirty="0"/>
          </a:p>
        </p:txBody>
      </p:sp>
      <p:pic>
        <p:nvPicPr>
          <p:cNvPr id="11" name="Segnaposto contenuto 10" descr="img137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l="47195" t="10820" r="4727" b="56602"/>
          <a:stretch>
            <a:fillRect/>
          </a:stretch>
        </p:blipFill>
        <p:spPr>
          <a:xfrm rot="10740000">
            <a:off x="1512254" y="626258"/>
            <a:ext cx="5791310" cy="5400000"/>
          </a:xfr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it-IT" b="1" dirty="0" smtClean="0"/>
              <a:t>MARITTIMITA’ (VICINANZA AL MARE)</a:t>
            </a:r>
            <a:endParaRPr lang="it-IT" b="1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it-IT" dirty="0" smtClean="0"/>
              <a:t>	La maggior parte dei territori europei non sono lontani dal Mar Mediterraneo o dall’Oceano Atlantico. Fanno eccezione le zone dell’Europa centro-orientale e quelle dell’Europa artica, condizionate dalla latitudine elevata.</a:t>
            </a:r>
            <a:endParaRPr lang="it-IT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b="1" dirty="0" smtClean="0"/>
              <a:t>CORRENTI MARINE</a:t>
            </a:r>
            <a:endParaRPr lang="it-IT" b="1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it-IT" dirty="0" smtClean="0"/>
              <a:t>La </a:t>
            </a:r>
            <a:r>
              <a:rPr lang="it-IT" dirty="0" smtClean="0"/>
              <a:t>c</a:t>
            </a:r>
            <a:r>
              <a:rPr lang="it-IT" dirty="0" smtClean="0"/>
              <a:t>orrente </a:t>
            </a:r>
            <a:r>
              <a:rPr lang="it-IT" dirty="0" smtClean="0"/>
              <a:t>del </a:t>
            </a:r>
            <a:r>
              <a:rPr lang="it-IT" dirty="0" smtClean="0"/>
              <a:t>g</a:t>
            </a:r>
            <a:r>
              <a:rPr lang="it-IT" dirty="0" smtClean="0"/>
              <a:t>olfo </a:t>
            </a:r>
            <a:r>
              <a:rPr lang="it-IT" dirty="0" smtClean="0"/>
              <a:t>nasce nel golfo del Messico dove grandi masse di acqua vengono surriscaldate dall'azione dei raggi solari. Queste tendono a risalire verso nord ma vengono deviate dalla rotazione terrestre.</a:t>
            </a:r>
          </a:p>
          <a:p>
            <a:r>
              <a:rPr lang="it-IT" dirty="0" smtClean="0"/>
              <a:t>I  paesi europei che si affacciano </a:t>
            </a:r>
            <a:r>
              <a:rPr lang="it-IT" dirty="0" smtClean="0"/>
              <a:t>sull’Oceano </a:t>
            </a:r>
            <a:r>
              <a:rPr lang="it-IT" dirty="0" smtClean="0"/>
              <a:t>Atlantico, Portogallo, Spagna, Francia, Islanda, Irlanda e Gran Bretagna sono mitigati da questa corrente; la sua influenza si estende fino alla Scandinavia e oltre.</a:t>
            </a:r>
            <a:endParaRPr lang="it-IT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La corrente del Golfo</a:t>
            </a:r>
            <a:endParaRPr lang="it-IT" dirty="0"/>
          </a:p>
        </p:txBody>
      </p:sp>
      <p:pic>
        <p:nvPicPr>
          <p:cNvPr id="4" name="Segnaposto contenuto 3" descr="img040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l="54443" t="3861" r="8338" b="57955"/>
          <a:stretch>
            <a:fillRect/>
          </a:stretch>
        </p:blipFill>
        <p:spPr>
          <a:xfrm rot="16200000">
            <a:off x="2531680" y="644785"/>
            <a:ext cx="4080001" cy="5760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it-IT" b="1" dirty="0" smtClean="0"/>
              <a:t>DISPOSIZIONE DELLE CATENE MONTUOSE</a:t>
            </a:r>
            <a:endParaRPr lang="it-IT" b="1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it-IT" dirty="0" smtClean="0"/>
              <a:t>Le Alpi, i Pirenei e altre catene montuose europee formano uno sbarramento per i venti freddi provenienti da nord e per quelli caldi provenienti da sud. Ecco perché l’Europa del nord è più fredda e quella del sud è più calda.</a:t>
            </a:r>
          </a:p>
          <a:p>
            <a:r>
              <a:rPr lang="it-IT" dirty="0" smtClean="0"/>
              <a:t>Non ci sono catene montuose importanti ad ostacolare i venti umidi provenienti dall’Oceano Atlantico (da ovest). Ecco perché le piogge arrivano fino al centro del continente.</a:t>
            </a:r>
            <a:endParaRPr lang="it-IT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Catene montuose</a:t>
            </a:r>
            <a:endParaRPr lang="it-IT" dirty="0"/>
          </a:p>
        </p:txBody>
      </p:sp>
      <p:pic>
        <p:nvPicPr>
          <p:cNvPr id="6" name="Segnaposto contenuto 5" descr="europe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051720" y="2132856"/>
            <a:ext cx="4950000" cy="3960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611560" y="908720"/>
            <a:ext cx="8075240" cy="1800200"/>
          </a:xfrm>
        </p:spPr>
        <p:txBody>
          <a:bodyPr>
            <a:normAutofit fontScale="90000"/>
          </a:bodyPr>
          <a:lstStyle/>
          <a:p>
            <a:r>
              <a:rPr lang="it-IT" b="1" dirty="0" smtClean="0"/>
              <a:t>Elementi climatici che influenzano il clima europeo</a:t>
            </a:r>
            <a:br>
              <a:rPr lang="it-IT" b="1" dirty="0" smtClean="0"/>
            </a:b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57200" y="2708920"/>
            <a:ext cx="8229600" cy="3417243"/>
          </a:xfrm>
        </p:spPr>
        <p:txBody>
          <a:bodyPr/>
          <a:lstStyle/>
          <a:p>
            <a:r>
              <a:rPr lang="it-IT" dirty="0" smtClean="0"/>
              <a:t>VENTI ATLANTICI CARICHI </a:t>
            </a:r>
            <a:r>
              <a:rPr lang="it-IT" dirty="0" err="1" smtClean="0"/>
              <a:t>DI</a:t>
            </a:r>
            <a:r>
              <a:rPr lang="it-IT" dirty="0" smtClean="0"/>
              <a:t> UMIDITA’</a:t>
            </a:r>
          </a:p>
          <a:p>
            <a:r>
              <a:rPr lang="it-IT" dirty="0" smtClean="0"/>
              <a:t>POSIZIONE DEGLI ANTICICLONI delle Azzorre e russo-siberiano</a:t>
            </a:r>
            <a:endParaRPr lang="it-IT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2954</TotalTime>
  <Words>859</Words>
  <Application>Microsoft Office PowerPoint</Application>
  <PresentationFormat>Presentazione su schermo (4:3)</PresentationFormat>
  <Paragraphs>134</Paragraphs>
  <Slides>33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Titoli diapositive</vt:lpstr>
      </vt:variant>
      <vt:variant>
        <vt:i4>33</vt:i4>
      </vt:variant>
    </vt:vector>
  </HeadingPairs>
  <TitlesOfParts>
    <vt:vector size="34" baseType="lpstr">
      <vt:lpstr>Tema di Office</vt:lpstr>
      <vt:lpstr>IL CLIMA DELL’EUROPA</vt:lpstr>
      <vt:lpstr>Fattori che influenzano il clima europeo</vt:lpstr>
      <vt:lpstr>LATITUDINE</vt:lpstr>
      <vt:lpstr>MARITTIMITA’ (VICINANZA AL MARE)</vt:lpstr>
      <vt:lpstr>CORRENTI MARINE</vt:lpstr>
      <vt:lpstr>La corrente del Golfo</vt:lpstr>
      <vt:lpstr>DISPOSIZIONE DELLE CATENE MONTUOSE</vt:lpstr>
      <vt:lpstr>Catene montuose</vt:lpstr>
      <vt:lpstr>Elementi climatici che influenzano il clima europeo </vt:lpstr>
      <vt:lpstr>I VENTI ATLANTICI</vt:lpstr>
      <vt:lpstr>ANTICICLONI</vt:lpstr>
      <vt:lpstr>In estate anticiclone delle Azzorre  </vt:lpstr>
      <vt:lpstr>In inverno anticiclone  russo –siberiano </vt:lpstr>
      <vt:lpstr>REGIONI CLIMATICHE EUROPEE</vt:lpstr>
      <vt:lpstr>Le regioni climatiche europee</vt:lpstr>
      <vt:lpstr>AMBIENTI NATURALI O BIOMI</vt:lpstr>
      <vt:lpstr>CLIMA SUBARTICO</vt:lpstr>
      <vt:lpstr>TUNDRA</vt:lpstr>
      <vt:lpstr>CLIMA ATLANTICO</vt:lpstr>
      <vt:lpstr>BRUGHIERA</vt:lpstr>
      <vt:lpstr>CLIMA MEDITERRANEO</vt:lpstr>
      <vt:lpstr>FORESTA E MACCHIA MEDITERRANEA</vt:lpstr>
      <vt:lpstr>CLIMA ALPINO</vt:lpstr>
      <vt:lpstr>CLIMA CONTINENTALE</vt:lpstr>
      <vt:lpstr>CONTINENTALE FREDDO</vt:lpstr>
      <vt:lpstr>TAIGA</vt:lpstr>
      <vt:lpstr>CLIMA CONTINENTALE TEMPERATO</vt:lpstr>
      <vt:lpstr>FORESTA TEMPERATA</vt:lpstr>
      <vt:lpstr>PRATERIA </vt:lpstr>
      <vt:lpstr>CLIMA CONTINENTALE ARIDO</vt:lpstr>
      <vt:lpstr>STEPPA</vt:lpstr>
      <vt:lpstr>Ricapitolando</vt:lpstr>
      <vt:lpstr>.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IL CLIMA DELL’EUROPA</dc:title>
  <dc:creator>Michela</dc:creator>
  <cp:lastModifiedBy>Michela</cp:lastModifiedBy>
  <cp:revision>7</cp:revision>
  <dcterms:created xsi:type="dcterms:W3CDTF">2013-02-06T12:15:43Z</dcterms:created>
  <dcterms:modified xsi:type="dcterms:W3CDTF">2014-03-10T14:21:23Z</dcterms:modified>
</cp:coreProperties>
</file>